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5" r:id="rId4"/>
    <p:sldId id="257" r:id="rId5"/>
    <p:sldId id="260" r:id="rId6"/>
    <p:sldId id="261" r:id="rId7"/>
    <p:sldId id="262" r:id="rId8"/>
    <p:sldId id="264" r:id="rId9"/>
    <p:sldId id="259" r:id="rId10"/>
    <p:sldId id="266" r:id="rId11"/>
    <p:sldId id="267" r:id="rId12"/>
    <p:sldId id="268" r:id="rId13"/>
    <p:sldId id="269" r:id="rId14"/>
    <p:sldId id="270" r:id="rId15"/>
    <p:sldId id="272" r:id="rId16"/>
    <p:sldId id="277" r:id="rId17"/>
    <p:sldId id="276" r:id="rId18"/>
    <p:sldId id="27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06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78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19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76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33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83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2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0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18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28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4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5A556-7732-415E-BD76-B0E05B286925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49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9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41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25214" y="305047"/>
            <a:ext cx="9144000" cy="757432"/>
          </a:xfrm>
        </p:spPr>
        <p:txBody>
          <a:bodyPr>
            <a:noAutofit/>
          </a:bodyPr>
          <a:lstStyle/>
          <a:p>
            <a:r>
              <a:rPr lang="ru-RU" sz="1800" dirty="0" smtClean="0">
                <a:latin typeface="Arial Narrow" panose="020B0606020202030204" pitchFamily="34" charset="0"/>
              </a:rPr>
              <a:t>Министерство науки и высшего образования Российской Федерации </a:t>
            </a:r>
            <a:br>
              <a:rPr lang="ru-RU" sz="1800" dirty="0" smtClean="0">
                <a:latin typeface="Arial Narrow" panose="020B0606020202030204" pitchFamily="34" charset="0"/>
              </a:rPr>
            </a:br>
            <a:r>
              <a:rPr lang="ru-RU" sz="1800" dirty="0" smtClean="0">
                <a:latin typeface="Arial Narrow" panose="020B0606020202030204" pitchFamily="34" charset="0"/>
              </a:rPr>
              <a:t>ФГАОУ ВО «Уральский федеральный университет имени первого Президента России Б.Н. Ельцина» </a:t>
            </a:r>
            <a:br>
              <a:rPr lang="ru-RU" sz="1800" dirty="0" smtClean="0">
                <a:latin typeface="Arial Narrow" panose="020B0606020202030204" pitchFamily="34" charset="0"/>
              </a:rPr>
            </a:br>
            <a:r>
              <a:rPr lang="ru-RU" sz="1800" dirty="0" smtClean="0">
                <a:latin typeface="Arial Narrow" panose="020B0606020202030204" pitchFamily="34" charset="0"/>
              </a:rPr>
              <a:t>Институт новых материалов и технологий Кафедра «Теплофизика и информатика в металлургии»</a:t>
            </a:r>
            <a:endParaRPr lang="ru-RU" sz="1800" dirty="0">
              <a:latin typeface="Arial Narrow" panose="020B060602020203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3316252" y="1307425"/>
            <a:ext cx="63619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latin typeface="Arial Narrow" panose="020B0606020202030204" pitchFamily="34" charset="0"/>
              </a:rPr>
              <a:t>Практика по получению профессиональных умений </a:t>
            </a:r>
            <a:r>
              <a:rPr lang="ru-RU" sz="2400" dirty="0" smtClean="0">
                <a:latin typeface="Arial Narrow" panose="020B0606020202030204" pitchFamily="34" charset="0"/>
              </a:rPr>
              <a:t>и </a:t>
            </a:r>
            <a:r>
              <a:rPr lang="ru-RU" sz="2400" dirty="0">
                <a:latin typeface="Arial Narrow" panose="020B0606020202030204" pitchFamily="34" charset="0"/>
              </a:rPr>
              <a:t>опыта профессиональной деятельности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3099315" y="2464816"/>
            <a:ext cx="6795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>
                <a:latin typeface="Arial Narrow" panose="020B0606020202030204" pitchFamily="34" charset="0"/>
              </a:rPr>
              <a:t>РАЗРАБОТКА ПРОГРАММНОГО ПРОДУКТА </a:t>
            </a:r>
            <a:r>
              <a:rPr lang="ru-RU" sz="2400" b="1" dirty="0" smtClean="0">
                <a:latin typeface="Arial Narrow" panose="020B0606020202030204" pitchFamily="34" charset="0"/>
              </a:rPr>
              <a:t>«СИСТЕМА КОНТРОЛЯ ДОСТУПА»</a:t>
            </a:r>
            <a:endParaRPr lang="ru-RU" sz="2400" b="1" dirty="0">
              <a:latin typeface="Arial Narrow" panose="020B060602020203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449213" y="369184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Arial Narrow" panose="020B0606020202030204" pitchFamily="34" charset="0"/>
              </a:rPr>
              <a:t>Направление 09.03.02 «Информационные системы и технологии» </a:t>
            </a:r>
            <a:br>
              <a:rPr lang="ru-RU" dirty="0">
                <a:latin typeface="Arial Narrow" panose="020B0606020202030204" pitchFamily="34" charset="0"/>
              </a:rPr>
            </a:br>
            <a:r>
              <a:rPr lang="ru-RU" dirty="0">
                <a:latin typeface="Arial Narrow" panose="020B0606020202030204" pitchFamily="34" charset="0"/>
              </a:rPr>
              <a:t>(уровень бакалавриата)</a:t>
            </a:r>
          </a:p>
          <a:p>
            <a:pPr algn="ctr"/>
            <a:r>
              <a:rPr lang="ru-RU" dirty="0">
                <a:latin typeface="Arial Narrow" panose="020B0606020202030204" pitchFamily="34" charset="0"/>
              </a:rPr>
              <a:t>Образовательная программа 09.03.02/03.01 </a:t>
            </a:r>
            <a:br>
              <a:rPr lang="ru-RU" dirty="0">
                <a:latin typeface="Arial Narrow" panose="020B0606020202030204" pitchFamily="34" charset="0"/>
              </a:rPr>
            </a:br>
            <a:r>
              <a:rPr lang="ru-RU" dirty="0">
                <a:latin typeface="Arial Narrow" panose="020B0606020202030204" pitchFamily="34" charset="0"/>
              </a:rPr>
              <a:t>«Информационные системы и технологии в металлургии»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387472" y="5218568"/>
            <a:ext cx="3612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Руководитель 	    </a:t>
            </a:r>
            <a:r>
              <a:rPr lang="ru-RU" dirty="0" err="1" smtClean="0">
                <a:latin typeface="Arial Narrow" panose="020B0606020202030204" pitchFamily="34" charset="0"/>
              </a:rPr>
              <a:t>К.А.Щипанов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>
                <a:latin typeface="Arial Narrow" panose="020B0606020202030204" pitchFamily="34" charset="0"/>
              </a:rPr>
              <a:t>к</a:t>
            </a:r>
            <a:r>
              <a:rPr lang="ru-RU" dirty="0" smtClean="0">
                <a:latin typeface="Arial Narrow" panose="020B0606020202030204" pitchFamily="34" charset="0"/>
              </a:rPr>
              <a:t>.т.н.     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60763" y="5218568"/>
            <a:ext cx="3348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Студент		</a:t>
            </a:r>
            <a:r>
              <a:rPr lang="ru-RU" dirty="0" err="1">
                <a:latin typeface="Arial Narrow" panose="020B0606020202030204" pitchFamily="34" charset="0"/>
              </a:rPr>
              <a:t>Е.Ю.Мазлова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 smtClean="0">
                <a:latin typeface="Arial Narrow" panose="020B0606020202030204" pitchFamily="34" charset="0"/>
              </a:rPr>
              <a:t>НМТ-493907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872683" y="5943870"/>
            <a:ext cx="1249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 smtClean="0">
                <a:latin typeface="Arial Narrow" panose="020B0606020202030204" pitchFamily="34" charset="0"/>
              </a:rPr>
              <a:t>Екатеринбург</a:t>
            </a:r>
          </a:p>
          <a:p>
            <a:pPr algn="ctr"/>
            <a:r>
              <a:rPr lang="ru-RU" sz="1600" dirty="0" smtClean="0">
                <a:latin typeface="Arial Narrow" panose="020B0606020202030204" pitchFamily="34" charset="0"/>
              </a:rPr>
              <a:t>2022</a:t>
            </a:r>
            <a:endParaRPr lang="ru-RU" sz="1600" dirty="0">
              <a:latin typeface="Arial Narrow" panose="020B0606020202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584013" y="354192"/>
            <a:ext cx="7334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Создание авторизации пользователей по ролям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892999" y="2826239"/>
            <a:ext cx="424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 Narrow" panose="020B0606020202030204" pitchFamily="34" charset="0"/>
              </a:rPr>
              <a:t>База данных пользователей</a:t>
            </a:r>
            <a:endParaRPr lang="ru-RU" sz="2000" dirty="0">
              <a:latin typeface="Arial Narrow" panose="020B0606020202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45" y="3568959"/>
            <a:ext cx="5237766" cy="2570584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485" y="877412"/>
            <a:ext cx="4528477" cy="244510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680" y="3429000"/>
            <a:ext cx="4226086" cy="1080288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407" y="4615773"/>
            <a:ext cx="4546632" cy="199009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630691" y="6512294"/>
            <a:ext cx="42465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 smtClean="0">
                <a:latin typeface="Arial Narrow" panose="020B0606020202030204" pitchFamily="34" charset="0"/>
              </a:rPr>
              <a:t>Пример работы </a:t>
            </a:r>
            <a:r>
              <a:rPr lang="ru-RU" sz="2000" dirty="0" err="1" smtClean="0">
                <a:latin typeface="Arial Narrow" panose="020B0606020202030204" pitchFamily="34" charset="0"/>
              </a:rPr>
              <a:t>валидации</a:t>
            </a:r>
            <a:r>
              <a:rPr lang="ru-RU" sz="2000" dirty="0" smtClean="0">
                <a:latin typeface="Arial Narrow" panose="020B0606020202030204" pitchFamily="34" charset="0"/>
              </a:rPr>
              <a:t> ввода</a:t>
            </a:r>
            <a:endParaRPr lang="ru-RU" sz="2000" dirty="0">
              <a:latin typeface="Arial Narrow" panose="020B0606020202030204" pitchFamily="34" charset="0"/>
            </a:endParaRPr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9484" y="1220022"/>
            <a:ext cx="5332727" cy="141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97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89650" y="59772"/>
            <a:ext cx="93057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Разработка визуальных форм для сопровождения таблиц </a:t>
            </a:r>
            <a:b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</a:b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базы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334734" y="4203688"/>
            <a:ext cx="4309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Использование цикла </a:t>
            </a:r>
            <a:r>
              <a:rPr lang="en-US" dirty="0" err="1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foreach</a:t>
            </a:r>
            <a:r>
              <a:rPr lang="en-US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для вывода записей таблицы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1"/>
          <a:stretch/>
        </p:blipFill>
        <p:spPr>
          <a:xfrm>
            <a:off x="1412916" y="979559"/>
            <a:ext cx="5715672" cy="307925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54" y="3429000"/>
            <a:ext cx="6522366" cy="32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46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116908" y="175122"/>
            <a:ext cx="6949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Редактирование, добавление и удаление записей базы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4421" y="6424968"/>
            <a:ext cx="605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Интерфейс страниц добавления и редактирования записей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32" y="1129229"/>
            <a:ext cx="8776996" cy="17389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7" y="3137369"/>
            <a:ext cx="5641458" cy="32247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35" y="3200243"/>
            <a:ext cx="6259251" cy="31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4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9" y="144027"/>
            <a:ext cx="859611" cy="85961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279038" y="253815"/>
            <a:ext cx="10702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>
                <a:latin typeface="Arial Narrow" panose="020B0606020202030204" pitchFamily="34" charset="0"/>
              </a:rPr>
              <a:t>Отображение данных в графическом виде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9640" y="3429000"/>
            <a:ext cx="397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Arial Narrow" panose="020B0606020202030204" pitchFamily="34" charset="0"/>
              </a:rPr>
              <a:t>Фрагмент кода создания диаграммы в классе-контроллере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003" y="1003340"/>
            <a:ext cx="5747927" cy="233005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820" y="3005652"/>
            <a:ext cx="6910873" cy="380362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526" y="1263951"/>
            <a:ext cx="3207230" cy="943737"/>
          </a:xfrm>
          <a:prstGeom prst="rect">
            <a:avLst/>
          </a:prstGeom>
        </p:spPr>
      </p:pic>
      <p:sp>
        <p:nvSpPr>
          <p:cNvPr id="7" name="Стрелка вниз 6"/>
          <p:cNvSpPr/>
          <p:nvPr/>
        </p:nvSpPr>
        <p:spPr>
          <a:xfrm>
            <a:off x="9755141" y="1978090"/>
            <a:ext cx="447870" cy="1354134"/>
          </a:xfrm>
          <a:prstGeom prst="downArrow">
            <a:avLst>
              <a:gd name="adj1" fmla="val 50000"/>
              <a:gd name="adj2" fmla="val 125000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99570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251644" y="275216"/>
            <a:ext cx="10702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Arial Narrow" panose="020B0606020202030204" pitchFamily="34" charset="0"/>
              </a:rPr>
              <a:t>Разработка системы экспорта отчетных данных во внешний </a:t>
            </a:r>
            <a:r>
              <a:rPr lang="ru-RU" sz="2800" b="1" dirty="0" smtClean="0">
                <a:latin typeface="Arial Narrow" panose="020B0606020202030204" pitchFamily="34" charset="0"/>
              </a:rPr>
              <a:t>файл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8426" y="3059668"/>
            <a:ext cx="364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Фрагмент кода класса-контроллера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7935" y="1260376"/>
            <a:ext cx="1288904" cy="1265887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80" t="20957" r="8810" b="24377"/>
          <a:stretch/>
        </p:blipFill>
        <p:spPr>
          <a:xfrm>
            <a:off x="1643529" y="871430"/>
            <a:ext cx="2164702" cy="55983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598" y="1523103"/>
            <a:ext cx="6122724" cy="9865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54"/>
          <a:stretch/>
        </p:blipFill>
        <p:spPr>
          <a:xfrm>
            <a:off x="326570" y="2673434"/>
            <a:ext cx="4581332" cy="404125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991" y="3503645"/>
            <a:ext cx="6462567" cy="2990521"/>
          </a:xfrm>
          <a:prstGeom prst="rect">
            <a:avLst/>
          </a:prstGeom>
        </p:spPr>
      </p:pic>
      <p:sp>
        <p:nvSpPr>
          <p:cNvPr id="15" name="Стрелка вниз 14"/>
          <p:cNvSpPr/>
          <p:nvPr/>
        </p:nvSpPr>
        <p:spPr>
          <a:xfrm>
            <a:off x="3089776" y="1343608"/>
            <a:ext cx="326570" cy="2128261"/>
          </a:xfrm>
          <a:prstGeom prst="downArrow">
            <a:avLst>
              <a:gd name="adj1" fmla="val 50000"/>
              <a:gd name="adj2" fmla="val 264287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0433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906812" y="102716"/>
            <a:ext cx="102851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Демонстрация работы пользователя</a:t>
            </a:r>
            <a:r>
              <a:rPr lang="en-US" sz="2800" b="1" dirty="0" smtClean="0">
                <a:latin typeface="Arial Narrow" panose="020B0606020202030204" pitchFamily="34" charset="0"/>
              </a:rPr>
              <a:t> </a:t>
            </a:r>
            <a:r>
              <a:rPr lang="ru-RU" sz="2800" b="1" dirty="0" smtClean="0">
                <a:latin typeface="Arial Narrow" panose="020B0606020202030204" pitchFamily="34" charset="0"/>
              </a:rPr>
              <a:t>с ролью «сотрудник охраны»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pic>
        <p:nvPicPr>
          <p:cNvPr id="2" name="пользователь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199" y="685800"/>
            <a:ext cx="10901265" cy="6131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2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906812" y="102716"/>
            <a:ext cx="101329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Демонстрация работы пользователя</a:t>
            </a:r>
            <a:r>
              <a:rPr lang="en-US" sz="2800" b="1" dirty="0" smtClean="0">
                <a:latin typeface="Arial Narrow" panose="020B0606020202030204" pitchFamily="34" charset="0"/>
              </a:rPr>
              <a:t> </a:t>
            </a:r>
            <a:r>
              <a:rPr lang="ru-RU" sz="2800" b="1" dirty="0" smtClean="0">
                <a:latin typeface="Arial Narrow" panose="020B0606020202030204" pitchFamily="34" charset="0"/>
              </a:rPr>
              <a:t>с ролью «начальник охраны»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pic>
        <p:nvPicPr>
          <p:cNvPr id="2" name="начаьник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200" y="685799"/>
            <a:ext cx="10820514" cy="60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70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72301" y="102716"/>
            <a:ext cx="110145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Демонстрация работы пользователя</a:t>
            </a:r>
            <a:r>
              <a:rPr lang="en-US" sz="2800" b="1" dirty="0" smtClean="0">
                <a:latin typeface="Arial Narrow" panose="020B0606020202030204" pitchFamily="34" charset="0"/>
              </a:rPr>
              <a:t> </a:t>
            </a:r>
            <a:r>
              <a:rPr lang="ru-RU" sz="2800" b="1" dirty="0" smtClean="0">
                <a:latin typeface="Arial Narrow" panose="020B0606020202030204" pitchFamily="34" charset="0"/>
              </a:rPr>
              <a:t>с ролью «администратор системы»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pic>
        <p:nvPicPr>
          <p:cNvPr id="2" name="админ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9199" y="685800"/>
            <a:ext cx="10863943" cy="611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72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72301" y="364326"/>
            <a:ext cx="1976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Заключение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72301" y="1081925"/>
            <a:ext cx="108201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Arial Narrow" panose="020B0606020202030204" pitchFamily="34" charset="0"/>
              </a:rPr>
              <a:t>В ходе создания веб-сервиса реализованы основные этапы создания программного обеспечения: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1)	изучение предметной области проекта;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2)	разработка архитектуры информационной системы;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3)	разработка структуры базы данных и автоматизированное наполнение ее тестовыми данными;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4)	реализация многопользовательского интерфейса </a:t>
            </a:r>
            <a:r>
              <a:rPr lang="ru-RU" sz="2000" dirty="0" err="1">
                <a:latin typeface="Arial Narrow" panose="020B0606020202030204" pitchFamily="34" charset="0"/>
              </a:rPr>
              <a:t>web</a:t>
            </a:r>
            <a:r>
              <a:rPr lang="ru-RU" sz="2000" dirty="0">
                <a:latin typeface="Arial Narrow" panose="020B0606020202030204" pitchFamily="34" charset="0"/>
              </a:rPr>
              <a:t>-приложения с возможностью авторизации пользователей;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5)	реализация функции вывода данных в табличном виде;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6)	реализация функции добавления новых записей, редактирования и удаления существующих;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7)	реализация функции вывода данных в графическом виде;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8)	реализация функции сохранения данных во внешнем файле;</a:t>
            </a:r>
          </a:p>
          <a:p>
            <a:r>
              <a:rPr lang="ru-RU" sz="2000" dirty="0">
                <a:latin typeface="Arial Narrow" panose="020B0606020202030204" pitchFamily="34" charset="0"/>
              </a:rPr>
              <a:t>9)	создание интерактивного отчета с результатами визуализации данных из базы в табличной форме для размещения его на </a:t>
            </a:r>
            <a:r>
              <a:rPr lang="ru-RU" sz="2000" dirty="0" err="1">
                <a:latin typeface="Arial Narrow" panose="020B0606020202030204" pitchFamily="34" charset="0"/>
              </a:rPr>
              <a:t>web</a:t>
            </a:r>
            <a:r>
              <a:rPr lang="ru-RU" sz="2000" dirty="0">
                <a:latin typeface="Arial Narrow" panose="020B0606020202030204" pitchFamily="34" charset="0"/>
              </a:rPr>
              <a:t>-сервере предприятия.</a:t>
            </a:r>
          </a:p>
        </p:txBody>
      </p:sp>
    </p:spTree>
    <p:extLst>
      <p:ext uri="{BB962C8B-B14F-4D97-AF65-F5344CB8AC3E}">
        <p14:creationId xmlns:p14="http://schemas.microsoft.com/office/powerpoint/2010/main" val="23176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72301" y="344527"/>
            <a:ext cx="2364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СКУД-системы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22490" y="1399592"/>
            <a:ext cx="106855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Система контроля и управления доступом, СКУД </a:t>
            </a:r>
            <a:r>
              <a:rPr lang="ru-RU" sz="2000" dirty="0"/>
              <a:t>— совокупность программно-аппаратных технических средств контроля и средств управления, имеющих целью ограничение и регистрацию входа-выхода объектов (людей, транспорта) на заданной территории через «точки прохода»: двери, ворота, КПП. Основная задача систем – управление доступом на заданную территорию, включая также:</a:t>
            </a:r>
          </a:p>
          <a:p>
            <a:pPr algn="just"/>
            <a:r>
              <a:rPr lang="ru-RU" sz="2000" dirty="0"/>
              <a:t>•	ограничение доступа на заданную территорию;</a:t>
            </a:r>
          </a:p>
          <a:p>
            <a:pPr algn="just"/>
            <a:r>
              <a:rPr lang="ru-RU" sz="2000" dirty="0"/>
              <a:t>•	идентификацию лица, имеющего доступ на заданную территорию.</a:t>
            </a:r>
          </a:p>
          <a:p>
            <a:pPr algn="just"/>
            <a:r>
              <a:rPr lang="ru-RU" sz="2000" dirty="0"/>
              <a:t>Дополнительные задачи:</a:t>
            </a:r>
          </a:p>
          <a:p>
            <a:pPr algn="just"/>
            <a:r>
              <a:rPr lang="ru-RU" sz="2000" dirty="0"/>
              <a:t>•	учёт рабочего времени;</a:t>
            </a:r>
          </a:p>
          <a:p>
            <a:pPr algn="just"/>
            <a:r>
              <a:rPr lang="ru-RU" sz="2000" dirty="0"/>
              <a:t>•	ведение базы персонала / посетителей;</a:t>
            </a:r>
          </a:p>
          <a:p>
            <a:pPr algn="just"/>
            <a:r>
              <a:rPr lang="ru-RU" sz="2000" dirty="0"/>
              <a:t>•	интеграция с системой безопасности (с системой видеонаблюдения, пожарно-охранной сигнализацией и системами оповещения).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4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72301" y="364326"/>
            <a:ext cx="77396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Обзор программных продуктов для СКУД-систем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111" y="1353975"/>
            <a:ext cx="2687217" cy="6718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0" y="2213971"/>
            <a:ext cx="3438239" cy="69964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127" y="651274"/>
            <a:ext cx="2473584" cy="179897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319" y="2809450"/>
            <a:ext cx="2396801" cy="23968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00" y="4638558"/>
            <a:ext cx="3692105" cy="165221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738" y="3233628"/>
            <a:ext cx="3712806" cy="14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8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506465" y="235211"/>
            <a:ext cx="7997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Требования к разработке информационной системы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357174" y="1631646"/>
            <a:ext cx="1068553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Функция авторизации без возможности регистрации внешнего пользователя;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Разделение пользователей на три роли: «сотрудник охраны», «начальник охраны», «системный администратор» с разными правами доступа;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Простой и понятный интерфейс;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Отображение данных БД в табличном и графическом виде;</a:t>
            </a:r>
            <a:endParaRPr lang="ru-RU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вывода данных БД во внешний файл с последующим сохранением;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Наличие статистической диаграммы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56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354225" y="347568"/>
            <a:ext cx="108377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latin typeface="Arial Narrow" panose="020B0606020202030204" pitchFamily="34" charset="0"/>
              </a:rPr>
              <a:t>Проектирование концептуальной модели базы данных в сервисе </a:t>
            </a:r>
            <a:r>
              <a:rPr lang="ru-RU" sz="2400" b="1" dirty="0" err="1">
                <a:latin typeface="Arial Narrow" panose="020B0606020202030204" pitchFamily="34" charset="0"/>
              </a:rPr>
              <a:t>ERDPlus</a:t>
            </a:r>
            <a:r>
              <a:rPr lang="ru-RU" sz="2400" b="1" dirty="0">
                <a:latin typeface="Arial Narrow" panose="020B0606020202030204" pitchFamily="34" charset="0"/>
              </a:rPr>
              <a:t> 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6423" y="185690"/>
            <a:ext cx="1500648" cy="702273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423" y="1204037"/>
            <a:ext cx="9429750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43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6849" y="145208"/>
            <a:ext cx="1083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Разработка и описание </a:t>
            </a:r>
            <a:r>
              <a:rPr lang="ru-RU" sz="2400" b="1" dirty="0" err="1" smtClean="0">
                <a:latin typeface="Arial Narrow" panose="020B0606020202030204" pitchFamily="34" charset="0"/>
              </a:rPr>
              <a:t>даталогической</a:t>
            </a:r>
            <a:r>
              <a:rPr lang="ru-RU" sz="2400" b="1" dirty="0" smtClean="0">
                <a:latin typeface="Arial Narrow" panose="020B0606020202030204" pitchFamily="34" charset="0"/>
              </a:rPr>
              <a:t> модели базы данных на платформе </a:t>
            </a:r>
            <a:r>
              <a:rPr lang="ru-RU" sz="2400" b="1" dirty="0" err="1" smtClean="0">
                <a:latin typeface="Arial Narrow" panose="020B0606020202030204" pitchFamily="34" charset="0"/>
              </a:rPr>
              <a:t>Microsoft</a:t>
            </a:r>
            <a:r>
              <a:rPr lang="ru-RU" sz="2400" b="1" dirty="0" smtClean="0">
                <a:latin typeface="Arial Narrow" panose="020B0606020202030204" pitchFamily="34" charset="0"/>
              </a:rPr>
              <a:t> SQL </a:t>
            </a:r>
            <a:r>
              <a:rPr lang="ru-RU" sz="2400" b="1" dirty="0" err="1" smtClean="0">
                <a:latin typeface="Arial Narrow" panose="020B0606020202030204" pitchFamily="34" charset="0"/>
              </a:rPr>
              <a:t>Server</a:t>
            </a:r>
            <a:r>
              <a:rPr lang="ru-RU" sz="2400" b="1" dirty="0" smtClean="0">
                <a:latin typeface="Arial Narrow" panose="020B0606020202030204" pitchFamily="34" charset="0"/>
              </a:rPr>
              <a:t> 2014</a:t>
            </a:r>
            <a:endParaRPr lang="ru-RU" sz="2400" b="1" dirty="0">
              <a:latin typeface="Arial Narrow" panose="020B0606020202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" y="60118"/>
            <a:ext cx="1001179" cy="100117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536" y="1137805"/>
            <a:ext cx="10058400" cy="551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8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6850" y="160718"/>
            <a:ext cx="1083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Автоматизация наполнения базы </a:t>
            </a:r>
            <a:r>
              <a:rPr lang="ru-RU" sz="2400" b="1" dirty="0" smtClean="0">
                <a:latin typeface="Arial Narrow" panose="020B0606020202030204" pitchFamily="34" charset="0"/>
              </a:rPr>
              <a:t>данными </a:t>
            </a:r>
            <a:endParaRPr lang="ru-RU" sz="2400" b="1" dirty="0" smtClean="0">
              <a:latin typeface="Arial Narrow" panose="020B0606020202030204" pitchFamily="34" charset="0"/>
            </a:endParaRPr>
          </a:p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с использованием сервиса </a:t>
            </a:r>
            <a:r>
              <a:rPr lang="ru-RU" sz="2400" b="1" dirty="0" err="1" smtClean="0">
                <a:latin typeface="Arial Narrow" panose="020B0606020202030204" pitchFamily="34" charset="0"/>
              </a:rPr>
              <a:t>Microsoft</a:t>
            </a:r>
            <a:r>
              <a:rPr lang="ru-RU" sz="2400" b="1" dirty="0" smtClean="0">
                <a:latin typeface="Arial Narrow" panose="020B0606020202030204" pitchFamily="34" charset="0"/>
              </a:rPr>
              <a:t> SQL </a:t>
            </a:r>
            <a:r>
              <a:rPr lang="ru-RU" sz="2400" b="1" dirty="0" err="1" smtClean="0">
                <a:latin typeface="Arial Narrow" panose="020B0606020202030204" pitchFamily="34" charset="0"/>
              </a:rPr>
              <a:t>Server</a:t>
            </a:r>
            <a:r>
              <a:rPr lang="ru-RU" sz="2400" b="1" dirty="0" smtClean="0">
                <a:latin typeface="Arial Narrow" panose="020B0606020202030204" pitchFamily="34" charset="0"/>
              </a:rPr>
              <a:t> </a:t>
            </a:r>
            <a:r>
              <a:rPr lang="ru-RU" sz="2400" b="1" dirty="0" err="1" smtClean="0">
                <a:latin typeface="Arial Narrow" panose="020B0606020202030204" pitchFamily="34" charset="0"/>
              </a:rPr>
              <a:t>Integration</a:t>
            </a:r>
            <a:r>
              <a:rPr lang="ru-RU" sz="2400" b="1" dirty="0" smtClean="0">
                <a:latin typeface="Arial Narrow" panose="020B0606020202030204" pitchFamily="34" charset="0"/>
              </a:rPr>
              <a:t> </a:t>
            </a:r>
            <a:r>
              <a:rPr lang="ru-RU" sz="2400" b="1" dirty="0" err="1" smtClean="0">
                <a:latin typeface="Arial Narrow" panose="020B0606020202030204" pitchFamily="34" charset="0"/>
              </a:rPr>
              <a:t>Services</a:t>
            </a:r>
            <a:endParaRPr lang="ru-RU" sz="2400" b="1" dirty="0" smtClean="0">
              <a:latin typeface="Arial Narrow" panose="020B0606020202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091214" y="2898177"/>
            <a:ext cx="2805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Arial Narrow" panose="020B0606020202030204" pitchFamily="34" charset="0"/>
              </a:rPr>
              <a:t>Результат переноса данных в БД</a:t>
            </a:r>
            <a:endParaRPr lang="ru-RU" sz="1600" dirty="0">
              <a:latin typeface="Arial Narrow" panose="020B0606020202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532" y="4854391"/>
            <a:ext cx="1709163" cy="167802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214" y="1481889"/>
            <a:ext cx="3771900" cy="1209675"/>
          </a:xfrm>
          <a:prstGeom prst="rect">
            <a:avLst/>
          </a:prstGeom>
        </p:spPr>
      </p:pic>
      <p:pic>
        <p:nvPicPr>
          <p:cNvPr id="13" name="Рисунок 12"/>
          <p:cNvPicPr/>
          <p:nvPr/>
        </p:nvPicPr>
        <p:blipFill>
          <a:blip r:embed="rId4"/>
          <a:stretch>
            <a:fillRect/>
          </a:stretch>
        </p:blipFill>
        <p:spPr>
          <a:xfrm>
            <a:off x="7384814" y="3236731"/>
            <a:ext cx="4497964" cy="3299771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" y="60118"/>
            <a:ext cx="1001179" cy="100117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6850" y="1322575"/>
            <a:ext cx="6142714" cy="270804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814519" y="4103951"/>
            <a:ext cx="37882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Arial Narrow" panose="020B0606020202030204" pitchFamily="34" charset="0"/>
              </a:rPr>
              <a:t>Наполнение таблицы «Сотрудники» </a:t>
            </a:r>
            <a:r>
              <a:rPr lang="ru-RU" sz="1600" dirty="0" smtClean="0">
                <a:latin typeface="Arial Narrow" panose="020B0606020202030204" pitchFamily="34" charset="0"/>
              </a:rPr>
              <a:t>данными</a:t>
            </a:r>
            <a:endParaRPr lang="ru-RU" sz="16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610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442737" y="275216"/>
            <a:ext cx="99464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Управление </a:t>
            </a:r>
            <a:r>
              <a:rPr lang="ru-RU" sz="2800" b="1" dirty="0">
                <a:latin typeface="Arial Narrow" panose="020B0606020202030204" pitchFamily="34" charset="0"/>
              </a:rPr>
              <a:t>версиями проекта на основе веб-сервиса </a:t>
            </a:r>
            <a:r>
              <a:rPr lang="ru-RU" sz="2800" b="1" dirty="0" err="1">
                <a:latin typeface="Arial Narrow" panose="020B0606020202030204" pitchFamily="34" charset="0"/>
              </a:rPr>
              <a:t>GitHub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7030A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-311629" y="39793"/>
            <a:ext cx="1742928" cy="994065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639078" y="1073652"/>
            <a:ext cx="1003351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b="1" dirty="0" err="1">
                <a:latin typeface="Arial Narrow" panose="020B0606020202030204" pitchFamily="34" charset="0"/>
              </a:rPr>
              <a:t>GitHub</a:t>
            </a:r>
            <a:r>
              <a:rPr lang="ru-RU" dirty="0">
                <a:latin typeface="Arial Narrow" panose="020B0606020202030204" pitchFamily="34" charset="0"/>
              </a:rPr>
              <a:t> – сервис онлайн-хостинга </a:t>
            </a:r>
            <a:r>
              <a:rPr lang="ru-RU" dirty="0" err="1">
                <a:latin typeface="Arial Narrow" panose="020B0606020202030204" pitchFamily="34" charset="0"/>
              </a:rPr>
              <a:t>репозиториев</a:t>
            </a:r>
            <a:r>
              <a:rPr lang="ru-RU" dirty="0">
                <a:latin typeface="Arial Narrow" panose="020B0606020202030204" pitchFamily="34" charset="0"/>
              </a:rPr>
              <a:t>, обладающий всеми функциями распределённого контроля версий и функциональностью управления исходным кодом — всё, что поддерживает </a:t>
            </a:r>
            <a:r>
              <a:rPr lang="ru-RU" dirty="0" err="1">
                <a:latin typeface="Arial Narrow" panose="020B0606020202030204" pitchFamily="34" charset="0"/>
              </a:rPr>
              <a:t>Git</a:t>
            </a:r>
            <a:r>
              <a:rPr lang="ru-RU" dirty="0">
                <a:latin typeface="Arial Narrow" panose="020B0606020202030204" pitchFamily="34" charset="0"/>
              </a:rPr>
              <a:t>. Используется вместе с </a:t>
            </a:r>
            <a:r>
              <a:rPr lang="ru-RU" dirty="0" err="1">
                <a:latin typeface="Arial Narrow" panose="020B0606020202030204" pitchFamily="34" charset="0"/>
              </a:rPr>
              <a:t>Git</a:t>
            </a:r>
            <a:r>
              <a:rPr lang="ru-RU" dirty="0">
                <a:latin typeface="Arial Narrow" panose="020B0606020202030204" pitchFamily="34" charset="0"/>
              </a:rPr>
              <a:t> и даёт разработчикам возможность сохранять их код онлайн, а затем взаимодействовать с другими разработчиками в разных проектах. Работа с системой осуществлялась посредствам графического интерфейса настольного приложения </a:t>
            </a:r>
            <a:r>
              <a:rPr lang="ru-RU" dirty="0" err="1">
                <a:latin typeface="Arial Narrow" panose="020B0606020202030204" pitchFamily="34" charset="0"/>
              </a:rPr>
              <a:t>GitHub</a:t>
            </a:r>
            <a:r>
              <a:rPr lang="ru-RU" dirty="0">
                <a:latin typeface="Arial Narrow" panose="020B0606020202030204" pitchFamily="34" charset="0"/>
              </a:rPr>
              <a:t> </a:t>
            </a:r>
            <a:r>
              <a:rPr lang="ru-RU" dirty="0" err="1">
                <a:latin typeface="Arial Narrow" panose="020B0606020202030204" pitchFamily="34" charset="0"/>
              </a:rPr>
              <a:t>Desktop</a:t>
            </a:r>
            <a:r>
              <a:rPr lang="ru-RU" dirty="0">
                <a:latin typeface="Arial Narrow" panose="020B0606020202030204" pitchFamily="34" charset="0"/>
              </a:rPr>
              <a:t> 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839" y="2692550"/>
            <a:ext cx="9122228" cy="372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68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442737" y="331200"/>
            <a:ext cx="9405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Разработка архитектуры информационной системы</a:t>
            </a:r>
            <a:r>
              <a:rPr lang="ru-RU" sz="2800" dirty="0">
                <a:latin typeface="Arial Narrow" panose="020B0606020202030204" pitchFamily="34" charset="0"/>
              </a:rPr>
              <a:t> 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03" y="1211769"/>
            <a:ext cx="10973197" cy="4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9886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378</Words>
  <Application>Microsoft Office PowerPoint</Application>
  <PresentationFormat>Широкоэкранный</PresentationFormat>
  <Paragraphs>61</Paragraphs>
  <Slides>18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Times New Roman</vt:lpstr>
      <vt:lpstr>Тема Office</vt:lpstr>
      <vt:lpstr>Министерство науки и высшего образования Российской Федерации  ФГАОУ ВО «Уральский федеральный университет имени первого Президента России Б.Н. Ельцина»  Институт новых материалов и технологий Кафедра «Теплофизика и информатика в металлургии»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Российской Федерации  ФГАОУ ВО «Уральский федеральный университет имени первого Президента России Б.Н. Ельцина»  Институт новых материалов и технологий Кафедра «Теплофизика и информатика в металлургии»</dc:title>
  <dc:creator>Мазлова Елена</dc:creator>
  <cp:lastModifiedBy>Мазлова Елена</cp:lastModifiedBy>
  <cp:revision>36</cp:revision>
  <dcterms:created xsi:type="dcterms:W3CDTF">2022-05-10T06:12:13Z</dcterms:created>
  <dcterms:modified xsi:type="dcterms:W3CDTF">2022-09-15T15:09:11Z</dcterms:modified>
</cp:coreProperties>
</file>